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0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7FFC581-9B02-435C-82A1-F798027F0C40}" type="slidenum">
              <a:rPr lang="es-EC" smtClean="0"/>
              <a:t>‹Nº›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477A74F-40C2-485E-B683-968FB27FD7BE}" type="datetimeFigureOut">
              <a:rPr lang="es-EC" smtClean="0"/>
              <a:t>12/01/2016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gi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gif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Universidad Central del Ecuador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Unidad de Titulación </a:t>
            </a:r>
          </a:p>
          <a:p>
            <a:r>
              <a:rPr lang="es-EC" dirty="0" smtClean="0"/>
              <a:t>Nivelación Termodinámica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8904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Ejemplo 2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s-EC" sz="3200" dirty="0"/>
              <a:t>Se contiene vapor en un cilindro totalmente aislado a 125C y 1 atm de presión. El sistema es calentado hasta los 200C a presión constante. Determine cuánto calor es absorbido por kg de </a:t>
            </a:r>
            <a:r>
              <a:rPr lang="es-EC" sz="3200" dirty="0" smtClean="0"/>
              <a:t>vapor. Qué se puede intuir si la presión permanece constante?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2460969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Flujo continuo (</a:t>
            </a:r>
            <a:r>
              <a:rPr lang="es-EC" dirty="0" err="1" smtClean="0"/>
              <a:t>steady-state</a:t>
            </a:r>
            <a:r>
              <a:rPr lang="es-EC" dirty="0" smtClean="0"/>
              <a:t>)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/>
          </a:bodyPr>
          <a:lstStyle/>
          <a:p>
            <a:pPr algn="just"/>
            <a:r>
              <a:rPr lang="es-EC" dirty="0" smtClean="0"/>
              <a:t>Considere el sistema cuantos trabajos identifica? :</a:t>
            </a:r>
          </a:p>
          <a:p>
            <a:pPr marL="0" indent="0" algn="just">
              <a:buNone/>
            </a:pPr>
            <a:r>
              <a:rPr lang="es-EC" dirty="0" smtClean="0"/>
              <a:t>1. El trabajo de los alrededores para introducir el fluido en el sistema</a:t>
            </a:r>
          </a:p>
          <a:p>
            <a:pPr marL="0" indent="0" algn="just">
              <a:buNone/>
            </a:pPr>
            <a:r>
              <a:rPr lang="es-EC" dirty="0" smtClean="0"/>
              <a:t>2. Trabajo de expansión </a:t>
            </a:r>
            <a:r>
              <a:rPr lang="es-EC" dirty="0" err="1" smtClean="0"/>
              <a:t>Ws</a:t>
            </a:r>
            <a:endParaRPr lang="es-EC" dirty="0" smtClean="0"/>
          </a:p>
          <a:p>
            <a:pPr marL="0" indent="0" algn="just">
              <a:buNone/>
            </a:pPr>
            <a:r>
              <a:rPr lang="es-EC" dirty="0" smtClean="0"/>
              <a:t>3. Trabajo del sistema para sacar el fluido fuera del sistema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7" r="4321"/>
          <a:stretch/>
        </p:blipFill>
        <p:spPr bwMode="auto">
          <a:xfrm>
            <a:off x="5578833" y="1340768"/>
            <a:ext cx="2881599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93977"/>
            <a:ext cx="23907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472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Flujo continuo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Balance general</a:t>
            </a:r>
          </a:p>
          <a:p>
            <a:endParaRPr lang="es-EC" dirty="0" smtClean="0"/>
          </a:p>
          <a:p>
            <a:endParaRPr lang="es-EC" dirty="0"/>
          </a:p>
          <a:p>
            <a:endParaRPr lang="es-EC" dirty="0"/>
          </a:p>
          <a:p>
            <a:endParaRPr lang="es-EC" dirty="0" smtClean="0"/>
          </a:p>
          <a:p>
            <a:pPr algn="just"/>
            <a:r>
              <a:rPr lang="es-EC" dirty="0" smtClean="0"/>
              <a:t>Los cambios de energía cinética y potencial, usualmente se desprecian.</a:t>
            </a:r>
          </a:p>
          <a:p>
            <a:pPr algn="just"/>
            <a:r>
              <a:rPr lang="es-EC" dirty="0" smtClean="0"/>
              <a:t>Cuando el fluido de operación es agua se recurren a los datos tabulados, caso contrario utilizar gas ideal </a:t>
            </a:r>
          </a:p>
          <a:p>
            <a:endParaRPr lang="es-EC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675" y="2204864"/>
            <a:ext cx="533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675" y="2636912"/>
            <a:ext cx="46386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647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Relaciones termodinámicas del gas ideal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Ecuación de estado </a:t>
            </a:r>
          </a:p>
          <a:p>
            <a:r>
              <a:rPr lang="es-EC" dirty="0" smtClean="0"/>
              <a:t>Primera ley</a:t>
            </a:r>
          </a:p>
          <a:p>
            <a:r>
              <a:rPr lang="es-EC" dirty="0" smtClean="0"/>
              <a:t>Calor específico a volumen constante</a:t>
            </a:r>
          </a:p>
          <a:p>
            <a:r>
              <a:rPr lang="es-EC" dirty="0" smtClean="0"/>
              <a:t>Calor específico a presión constante</a:t>
            </a:r>
          </a:p>
          <a:p>
            <a:r>
              <a:rPr lang="es-EC" dirty="0" smtClean="0"/>
              <a:t>Relación de calores específicos </a:t>
            </a:r>
          </a:p>
          <a:p>
            <a:endParaRPr lang="es-EC" dirty="0"/>
          </a:p>
          <a:p>
            <a:pPr marL="0" indent="0">
              <a:buNone/>
            </a:pPr>
            <a:endParaRPr lang="es-EC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88" y="1717948"/>
            <a:ext cx="9334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188" y="2025030"/>
            <a:ext cx="1009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46" y="2348880"/>
            <a:ext cx="13144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48891" y="6093296"/>
            <a:ext cx="3707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* Indica comportamiento de gas ideal</a:t>
            </a:r>
            <a:endParaRPr lang="es-EC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720" y="2924944"/>
            <a:ext cx="12858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433" y="3883719"/>
            <a:ext cx="3257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890" y="4752156"/>
            <a:ext cx="14573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487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Procesos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Adiabático reversible: considere una mol de gas ideal</a:t>
            </a:r>
            <a:endParaRPr lang="es-EC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57785"/>
            <a:ext cx="4229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72098"/>
            <a:ext cx="1028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399" y="2800711"/>
            <a:ext cx="26574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292" y="4546491"/>
            <a:ext cx="1905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879" y="4439011"/>
            <a:ext cx="24669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967" y="5661248"/>
            <a:ext cx="15525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435471"/>
            <a:ext cx="27717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677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Ejemplo 2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Se calienta un gas ideal desde 200C a 500C a presión constante calcule el calor requerido para producir esta operación. 	</a:t>
            </a:r>
            <a:endParaRPr lang="es-EC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29000"/>
            <a:ext cx="59436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393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Segunda ley de la Termodinámica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El concepto de segunda ley inicia con el trabajo de </a:t>
            </a:r>
            <a:r>
              <a:rPr lang="es-EC" dirty="0" err="1" smtClean="0"/>
              <a:t>Sadi</a:t>
            </a:r>
            <a:r>
              <a:rPr lang="es-EC" dirty="0" smtClean="0"/>
              <a:t> Carnot el cual deseaba determinar el trabajo máximo que se  puede obtener de una máquina de vapor. </a:t>
            </a:r>
          </a:p>
        </p:txBody>
      </p:sp>
      <p:pic>
        <p:nvPicPr>
          <p:cNvPr id="11266" name="Picture 2" descr="https://enmiotraclase.files.wordpress.com/2014/07/segunda-ley-de-la-termodinc3a1mica-por-batm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41062"/>
            <a:ext cx="2787030" cy="2697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181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Segunda ley de la Termodinámica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Descripción del fenómeno</a:t>
            </a:r>
          </a:p>
          <a:p>
            <a:pPr lvl="1"/>
            <a:r>
              <a:rPr lang="es-EC" dirty="0" smtClean="0"/>
              <a:t>Si una tubería contiene vapor fluyendo sin estar aislada el calor se transfiere desde la tubería a los alrededores </a:t>
            </a:r>
          </a:p>
          <a:p>
            <a:pPr lvl="1"/>
            <a:r>
              <a:rPr lang="es-EC" dirty="0" smtClean="0"/>
              <a:t>Si una válvula que separa dos gases se abre el flujo se dirige desde el punto de mayor presión al punto de menor presión</a:t>
            </a:r>
          </a:p>
          <a:p>
            <a:pPr lvl="1"/>
            <a:r>
              <a:rPr lang="es-EC" dirty="0" smtClean="0"/>
              <a:t>Si una pared separa dos gases y ésta es removida los gases se mezclan, pero si los gases ya están en mezcla y colocamos la pared ellos no se separan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90162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Segunda ley de la Termodinámica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Enunciados: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Es imposible realizar una transferencia de calor desde un cuerpo y obtener una cantidad equivalente de trabajo.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Todo proceso cuyo único efecto es la transferencia de energía (temperatura) se realiza desde el punto de mayor nivel de energía a el punto de menor nivel de energía.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43637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El Ciclo de Carnot</a:t>
            </a:r>
            <a:endParaRPr lang="es-EC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02" y="1269425"/>
            <a:ext cx="30003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14" y="1976264"/>
            <a:ext cx="14763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955" y="1844824"/>
            <a:ext cx="13716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02" y="2276872"/>
            <a:ext cx="2635001" cy="1217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http://termodinamicafisica.weebly.com/uploads/5/1/3/5/51355767/2648006_orig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99743"/>
            <a:ext cx="3305944" cy="239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994013" y="6501498"/>
            <a:ext cx="31486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 smtClean="0"/>
              <a:t>http://termodinamicafisica.weebly.com/about.html</a:t>
            </a:r>
            <a:endParaRPr lang="es-EC" sz="1100" dirty="0"/>
          </a:p>
        </p:txBody>
      </p:sp>
      <p:pic>
        <p:nvPicPr>
          <p:cNvPr id="12300" name="Picture 12" descr="Pictur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65166"/>
            <a:ext cx="2644155" cy="264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52" y="3429000"/>
            <a:ext cx="441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80" y="4941168"/>
            <a:ext cx="468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05264"/>
            <a:ext cx="13049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52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CONTENIDO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Primera ley de la Termodinámica</a:t>
            </a:r>
          </a:p>
          <a:p>
            <a:r>
              <a:rPr lang="es-EC" dirty="0" smtClean="0"/>
              <a:t>Segunda ley de la Termodinámica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65021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Ejemplo 3 y 4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Se dispone de 1kg de agua a 80C. Cuál es la máxima cantidad de trabajo que se puede obtener del mismo si el reservorio frío es de 20C </a:t>
            </a:r>
          </a:p>
          <a:p>
            <a:r>
              <a:rPr lang="es-EC" dirty="0" smtClean="0"/>
              <a:t>La teoría OTEC establece que se puede obtener electricidad de los océanos aprovechando el gradiente de temperatura en función de las capas marinas asuma una temperatura superior de 25C y una inferior de 10C determine el máximo trabajo que se pueda obtener.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14143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Ciclo termodinámico real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4618856" cy="4277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dirty="0" smtClean="0"/>
              <a:t>Se utiliza vapor para generar electricidad en base al siguiente ciclo: </a:t>
            </a:r>
          </a:p>
          <a:p>
            <a:pPr marL="0" indent="0" algn="just">
              <a:buNone/>
            </a:pPr>
            <a:r>
              <a:rPr lang="es-EC" dirty="0" smtClean="0"/>
              <a:t>1-2 Se vaporiza agua a alta presión </a:t>
            </a:r>
          </a:p>
          <a:p>
            <a:pPr marL="0" indent="0" algn="just">
              <a:buNone/>
            </a:pPr>
            <a:r>
              <a:rPr lang="es-EC" dirty="0" smtClean="0"/>
              <a:t>2-3 Se expande el vapor en una turbina y se produce trabajo</a:t>
            </a:r>
          </a:p>
          <a:p>
            <a:pPr marL="0" indent="0" algn="just">
              <a:buNone/>
            </a:pPr>
            <a:r>
              <a:rPr lang="es-EC" dirty="0" smtClean="0"/>
              <a:t>3-4 Se condensa el vapor</a:t>
            </a:r>
          </a:p>
          <a:p>
            <a:pPr marL="0" indent="0" algn="just">
              <a:buNone/>
            </a:pPr>
            <a:r>
              <a:rPr lang="es-EC" dirty="0" smtClean="0"/>
              <a:t>4-1 Compresión del agua</a:t>
            </a:r>
            <a:endParaRPr lang="es-EC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1556792"/>
            <a:ext cx="324036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229200"/>
            <a:ext cx="16192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233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Ciclo real - Entropía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Si una máquina térmica absorbe calor Q1 a temperatura T1 y desaloja Q2 a T2 tenemos:</a:t>
            </a:r>
          </a:p>
          <a:p>
            <a:endParaRPr lang="es-EC" dirty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r>
              <a:rPr lang="es-EC" dirty="0" smtClean="0"/>
              <a:t>La entropía total se refiere a la entropía del sistema + la entropía de los alrededores  </a:t>
            </a:r>
            <a:endParaRPr lang="es-EC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14287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50629"/>
            <a:ext cx="12096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Conector recto de flecha"/>
          <p:cNvCxnSpPr/>
          <p:nvPr/>
        </p:nvCxnSpPr>
        <p:spPr>
          <a:xfrm>
            <a:off x="3419872" y="3007816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429000"/>
            <a:ext cx="1028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547" y="5661248"/>
            <a:ext cx="2619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318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Ejemplo 5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Oxígeno a 1 atm de presión y flujo de 1mol/s es calentado isobáricamente desde 15 a 50C usando vapor saturado a 1atm calcule el cambio de entropía del oxígeno y del vapor. Asuma que el vapor se encuentra en condiciones de saturación durante todo </a:t>
            </a:r>
            <a:r>
              <a:rPr lang="es-EC" smtClean="0"/>
              <a:t>el proceso</a:t>
            </a:r>
            <a:endParaRPr lang="es-EC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12" y="5373216"/>
            <a:ext cx="35528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104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Referencias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Çengel</a:t>
            </a:r>
            <a:r>
              <a:rPr lang="es-ES" dirty="0"/>
              <a:t>, y. A. (2011). </a:t>
            </a:r>
            <a:r>
              <a:rPr lang="en-US" i="1" dirty="0"/>
              <a:t>Thermodynamics: an engineering approach.</a:t>
            </a:r>
            <a:r>
              <a:rPr lang="en-US" dirty="0"/>
              <a:t> New York: Mc-</a:t>
            </a:r>
            <a:r>
              <a:rPr lang="en-US" dirty="0" err="1"/>
              <a:t>Graw</a:t>
            </a:r>
            <a:r>
              <a:rPr lang="en-US" dirty="0"/>
              <a:t>-Hill.</a:t>
            </a:r>
            <a:endParaRPr lang="es-EC" dirty="0"/>
          </a:p>
          <a:p>
            <a:r>
              <a:rPr lang="es-EC" dirty="0" smtClean="0"/>
              <a:t>DP. </a:t>
            </a:r>
            <a:r>
              <a:rPr lang="es-EC" dirty="0" err="1" smtClean="0"/>
              <a:t>Tassios</a:t>
            </a:r>
            <a:r>
              <a:rPr lang="es-EC" dirty="0" smtClean="0"/>
              <a:t>. (1993). </a:t>
            </a:r>
            <a:r>
              <a:rPr lang="es-EC" dirty="0" err="1" smtClean="0"/>
              <a:t>Applied</a:t>
            </a:r>
            <a:r>
              <a:rPr lang="es-EC" dirty="0" smtClean="0"/>
              <a:t> </a:t>
            </a:r>
            <a:r>
              <a:rPr lang="es-EC" dirty="0" err="1" smtClean="0"/>
              <a:t>Chemical</a:t>
            </a:r>
            <a:r>
              <a:rPr lang="es-EC" dirty="0" smtClean="0"/>
              <a:t> </a:t>
            </a:r>
            <a:r>
              <a:rPr lang="es-EC" dirty="0" err="1" smtClean="0"/>
              <a:t>Engineering</a:t>
            </a:r>
            <a:r>
              <a:rPr lang="es-EC" dirty="0" smtClean="0"/>
              <a:t> </a:t>
            </a:r>
            <a:r>
              <a:rPr lang="es-EC" dirty="0" err="1" smtClean="0"/>
              <a:t>Thermodynamics</a:t>
            </a:r>
            <a:r>
              <a:rPr lang="es-EC" dirty="0" smtClean="0"/>
              <a:t>. New York </a:t>
            </a:r>
            <a:r>
              <a:rPr lang="es-EC" dirty="0" err="1" smtClean="0"/>
              <a:t>Springer-Verlag</a:t>
            </a:r>
            <a:r>
              <a:rPr lang="es-EC" dirty="0" smtClean="0"/>
              <a:t> </a:t>
            </a:r>
            <a:r>
              <a:rPr lang="es-EC" dirty="0" err="1" smtClean="0"/>
              <a:t>Berlin</a:t>
            </a:r>
            <a:r>
              <a:rPr lang="es-EC" dirty="0" smtClean="0"/>
              <a:t> Heidelberg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047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Termodinámica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 algn="just"/>
            <a:r>
              <a:rPr lang="es-EC" dirty="0" smtClean="0"/>
              <a:t>Se denomina termodinámica a la parte de la física encargada del estudio de fenómenos vinculados con el calor. </a:t>
            </a:r>
          </a:p>
          <a:p>
            <a:pPr algn="just"/>
            <a:r>
              <a:rPr lang="es-EC" dirty="0" smtClean="0"/>
              <a:t>Se ocupa especialmente de las propiedades macroscópicas de la materia, de las formas de energía, haciendo hincapié en la temperatura. </a:t>
            </a:r>
            <a:endParaRPr lang="es-EC" dirty="0"/>
          </a:p>
        </p:txBody>
      </p:sp>
      <p:pic>
        <p:nvPicPr>
          <p:cNvPr id="1026" name="Picture 2" descr="Image result for thermodyna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027" y="436510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259632" y="6309320"/>
            <a:ext cx="663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Fuente: https://lco2013.wordpress.com/axiomatic-thermodynamics/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9098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Definiciones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b="1" dirty="0" smtClean="0"/>
              <a:t>Trabajo.- </a:t>
            </a:r>
            <a:r>
              <a:rPr lang="es-EC" dirty="0" smtClean="0"/>
              <a:t>se define desde la cinemática y mecánica básica como:</a:t>
            </a:r>
            <a:endParaRPr lang="es-EC" dirty="0"/>
          </a:p>
          <a:p>
            <a:r>
              <a:rPr lang="es-EC" dirty="0" smtClean="0"/>
              <a:t>Donde W es trabajo, F es la fuerza aplicada al cuerpo o sistema y s el desplazamiento (F y s deben estar en la misma dirección)</a:t>
            </a:r>
          </a:p>
          <a:p>
            <a:endParaRPr lang="es-EC" dirty="0"/>
          </a:p>
          <a:p>
            <a:r>
              <a:rPr lang="es-EC" dirty="0" smtClean="0"/>
              <a:t>Reemplazando las ecuaciones tenemos </a:t>
            </a:r>
            <a:endParaRPr lang="es-EC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110" y="1981026"/>
            <a:ext cx="10572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748" y="4418011"/>
            <a:ext cx="8001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71" y="4431866"/>
            <a:ext cx="923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88" y="5157192"/>
            <a:ext cx="29622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4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Definiciones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b="1" dirty="0" smtClean="0"/>
              <a:t>Energías.- </a:t>
            </a:r>
            <a:r>
              <a:rPr lang="es-EC" dirty="0" smtClean="0"/>
              <a:t>La energía denota la capacidad de un cuerpo o un sistema para realizar un trabajo. Los tipos de energía son:</a:t>
            </a:r>
          </a:p>
          <a:p>
            <a:r>
              <a:rPr lang="es-EC" b="1" dirty="0" smtClean="0"/>
              <a:t>Energía Potencial: </a:t>
            </a:r>
            <a:r>
              <a:rPr lang="es-EC" dirty="0" smtClean="0"/>
              <a:t>Referida a la aceleración gravitacional</a:t>
            </a:r>
          </a:p>
          <a:p>
            <a:r>
              <a:rPr lang="es-EC" b="1" dirty="0" smtClean="0"/>
              <a:t>Energía cinética: </a:t>
            </a:r>
            <a:r>
              <a:rPr lang="es-EC" dirty="0" smtClean="0"/>
              <a:t>Referida a velocidad del sistema</a:t>
            </a:r>
          </a:p>
          <a:p>
            <a:pPr marL="0" indent="0">
              <a:buNone/>
            </a:pPr>
            <a:endParaRPr lang="es-EC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141" y="3925813"/>
            <a:ext cx="11334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141" y="4869160"/>
            <a:ext cx="1447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56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Definiciones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b="1" dirty="0" smtClean="0"/>
              <a:t>Energía Interna U: </a:t>
            </a:r>
            <a:r>
              <a:rPr lang="es-EC" dirty="0" smtClean="0"/>
              <a:t>Es el total de energía contenida en un cuerpo y es la esencia de la definición de primera ley (sistemas cerrados).</a:t>
            </a:r>
          </a:p>
          <a:p>
            <a:pPr algn="just"/>
            <a:r>
              <a:rPr lang="es-EC" b="1" dirty="0" smtClean="0"/>
              <a:t>Entalpía H: </a:t>
            </a:r>
            <a:r>
              <a:rPr lang="es-EC" dirty="0" smtClean="0"/>
              <a:t>Expresa la definición de primera ley en procesos de flujo </a:t>
            </a:r>
            <a:r>
              <a:rPr lang="es-EC" dirty="0" err="1" smtClean="0"/>
              <a:t>steady-state</a:t>
            </a:r>
            <a:r>
              <a:rPr lang="es-EC" b="1" dirty="0" smtClean="0"/>
              <a:t> </a:t>
            </a:r>
            <a:r>
              <a:rPr lang="es-EC" dirty="0" smtClean="0"/>
              <a:t>(sistemas abiertos)</a:t>
            </a:r>
          </a:p>
          <a:p>
            <a:pPr algn="just"/>
            <a:r>
              <a:rPr lang="es-EC" b="1" dirty="0" smtClean="0"/>
              <a:t>Energías libres de </a:t>
            </a:r>
            <a:r>
              <a:rPr lang="es-EC" b="1" dirty="0" err="1" smtClean="0"/>
              <a:t>Gibbs</a:t>
            </a:r>
            <a:r>
              <a:rPr lang="es-EC" b="1" dirty="0" smtClean="0"/>
              <a:t> G y </a:t>
            </a:r>
            <a:r>
              <a:rPr lang="es-EC" b="1" dirty="0" err="1" smtClean="0"/>
              <a:t>Helmholtz</a:t>
            </a:r>
            <a:r>
              <a:rPr lang="es-EC" b="1" dirty="0" smtClean="0"/>
              <a:t> A: </a:t>
            </a:r>
            <a:r>
              <a:rPr lang="es-EC" dirty="0" smtClean="0"/>
              <a:t>Se define en función de energía interna y primera ley</a:t>
            </a:r>
            <a:endParaRPr lang="es-EC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122" y="4509120"/>
            <a:ext cx="13620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901" y="5517232"/>
            <a:ext cx="31908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418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Definiciones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b="1" dirty="0" smtClean="0"/>
              <a:t>Calor Q: </a:t>
            </a:r>
            <a:r>
              <a:rPr lang="es-EC" dirty="0" smtClean="0"/>
              <a:t>se define como la transferencia de energía térmica que se da entre diferentes cuerpos o diferentes zonas de un mismo cuerpo que se encuentran a distintas temperaturas.</a:t>
            </a:r>
          </a:p>
          <a:p>
            <a:pPr algn="just"/>
            <a:r>
              <a:rPr lang="es-EC" b="1" dirty="0" smtClean="0"/>
              <a:t>Entropía S: </a:t>
            </a:r>
            <a:r>
              <a:rPr lang="es-EC" dirty="0" smtClean="0"/>
              <a:t>Es el concepto más complicado de la termodinámica, define la segunda ley y determina si un proceso puede ser o no, además se lo relaciona con términos de eficiencia</a:t>
            </a:r>
            <a:endParaRPr lang="es-EC" b="1" dirty="0" smtClean="0"/>
          </a:p>
        </p:txBody>
      </p:sp>
    </p:spTree>
    <p:extLst>
      <p:ext uri="{BB962C8B-B14F-4D97-AF65-F5344CB8AC3E}">
        <p14:creationId xmlns:p14="http://schemas.microsoft.com/office/powerpoint/2010/main" val="425535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Primera Ley de la Termodinámica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La primera ley expresa la evidencia empírica de que la energía se conserva. </a:t>
            </a:r>
          </a:p>
          <a:p>
            <a:endParaRPr lang="es-EC" dirty="0"/>
          </a:p>
        </p:txBody>
      </p:sp>
      <p:pic>
        <p:nvPicPr>
          <p:cNvPr id="2050" name="Picture 2" descr="http://www.webassign.net/pse/20-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15579"/>
            <a:ext cx="19621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7504" y="6311638"/>
            <a:ext cx="75761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800" dirty="0" smtClean="0"/>
              <a:t>Fuente: http://www.chegg.com/homework-help/questions-and-answers/consider-joule-s-apparatus-described-figure-201-themass-two-blocks-150-kg-insulated-tankis-q251336</a:t>
            </a:r>
            <a:endParaRPr lang="es-EC" sz="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067944" y="3356992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Supuestos: </a:t>
            </a:r>
          </a:p>
          <a:p>
            <a:pPr marL="342900" indent="-342900">
              <a:buAutoNum type="arabicPeriod"/>
            </a:pPr>
            <a:r>
              <a:rPr lang="es-EC" dirty="0" smtClean="0"/>
              <a:t>El calor que se añade al sistema es positivo</a:t>
            </a:r>
          </a:p>
          <a:p>
            <a:pPr marL="342900" indent="-342900">
              <a:buAutoNum type="arabicPeriod"/>
            </a:pPr>
            <a:r>
              <a:rPr lang="es-EC" dirty="0" smtClean="0"/>
              <a:t>El trabajo realizado en el sistema es negativo</a:t>
            </a:r>
          </a:p>
          <a:p>
            <a:endParaRPr lang="es-EC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301208"/>
            <a:ext cx="31527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124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Ejemplo 1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Consideremos el experimento de Joule con un cuerpo de masa 1 kg y una caída de 10m. La masa del agua es igual a 1kg. Asuma el resto de valores necesarios y determine el cambio en la temperatura del sistema.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1215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322</TotalTime>
  <Words>992</Words>
  <Application>Microsoft Office PowerPoint</Application>
  <PresentationFormat>Presentación en pantalla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Adyacencia</vt:lpstr>
      <vt:lpstr>Universidad Central del Ecuador</vt:lpstr>
      <vt:lpstr>CONTENIDO</vt:lpstr>
      <vt:lpstr>Termodinámica</vt:lpstr>
      <vt:lpstr>Definiciones</vt:lpstr>
      <vt:lpstr>Definiciones</vt:lpstr>
      <vt:lpstr>Definiciones</vt:lpstr>
      <vt:lpstr>Definiciones</vt:lpstr>
      <vt:lpstr>Primera Ley de la Termodinámica</vt:lpstr>
      <vt:lpstr>Ejemplo 1</vt:lpstr>
      <vt:lpstr>Ejemplo 2</vt:lpstr>
      <vt:lpstr>Flujo continuo (steady-state)</vt:lpstr>
      <vt:lpstr>Flujo continuo </vt:lpstr>
      <vt:lpstr>Relaciones termodinámicas del gas ideal</vt:lpstr>
      <vt:lpstr>Procesos</vt:lpstr>
      <vt:lpstr>Ejemplo 2</vt:lpstr>
      <vt:lpstr>Segunda ley de la Termodinámica</vt:lpstr>
      <vt:lpstr>Segunda ley de la Termodinámica</vt:lpstr>
      <vt:lpstr>Segunda ley de la Termodinámica</vt:lpstr>
      <vt:lpstr>El Ciclo de Carnot</vt:lpstr>
      <vt:lpstr>Ejemplo 3 y 4 </vt:lpstr>
      <vt:lpstr>Ciclo termodinámico real</vt:lpstr>
      <vt:lpstr>Ciclo real - Entropía </vt:lpstr>
      <vt:lpstr>Ejemplo 5</vt:lpstr>
      <vt:lpstr>Referencias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Central del Ecuador</dc:title>
  <dc:creator>NGerlach</dc:creator>
  <cp:lastModifiedBy>NGerlach</cp:lastModifiedBy>
  <cp:revision>21</cp:revision>
  <dcterms:created xsi:type="dcterms:W3CDTF">2015-12-18T15:48:23Z</dcterms:created>
  <dcterms:modified xsi:type="dcterms:W3CDTF">2016-01-12T15:44:36Z</dcterms:modified>
</cp:coreProperties>
</file>